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34" r:id="rId4"/>
    <p:sldId id="454" r:id="rId5"/>
    <p:sldId id="349" r:id="rId6"/>
    <p:sldId id="455" r:id="rId7"/>
    <p:sldId id="277" r:id="rId8"/>
    <p:sldId id="367" r:id="rId9"/>
    <p:sldId id="456" r:id="rId10"/>
    <p:sldId id="457" r:id="rId11"/>
    <p:sldId id="304" r:id="rId12"/>
    <p:sldId id="308" r:id="rId13"/>
    <p:sldId id="335" r:id="rId14"/>
    <p:sldId id="369" r:id="rId15"/>
    <p:sldId id="371" r:id="rId16"/>
    <p:sldId id="458" r:id="rId17"/>
    <p:sldId id="459" r:id="rId18"/>
    <p:sldId id="460" r:id="rId19"/>
    <p:sldId id="461" r:id="rId20"/>
    <p:sldId id="350" r:id="rId21"/>
    <p:sldId id="462" r:id="rId22"/>
    <p:sldId id="463" r:id="rId23"/>
    <p:sldId id="306" r:id="rId24"/>
    <p:sldId id="464" r:id="rId25"/>
    <p:sldId id="319" r:id="rId26"/>
    <p:sldId id="326" r:id="rId27"/>
    <p:sldId id="336" r:id="rId28"/>
    <p:sldId id="352" r:id="rId29"/>
    <p:sldId id="465" r:id="rId30"/>
    <p:sldId id="321" r:id="rId31"/>
    <p:sldId id="338" r:id="rId32"/>
    <p:sldId id="339" r:id="rId33"/>
    <p:sldId id="322" r:id="rId34"/>
    <p:sldId id="323" r:id="rId35"/>
    <p:sldId id="328" r:id="rId36"/>
    <p:sldId id="31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990000"/>
    <a:srgbClr val="003300"/>
    <a:srgbClr val="996633"/>
    <a:srgbClr val="990033"/>
    <a:srgbClr val="FF0000"/>
    <a:srgbClr val="800000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3294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6AEA6-FFE9-46B6-B297-6F0028D6909F}" type="datetimeFigureOut">
              <a:rPr lang="en-US" smtClean="0"/>
              <a:pPr/>
              <a:t>11/6/2021</a:t>
            </a:fld>
            <a:endParaRPr lang="af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f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5A5CD-B160-4EB6-955B-DB1120A37B3D}" type="slidenum">
              <a:rPr lang="af-ZA" smtClean="0"/>
              <a:pPr/>
              <a:t>‹#›</a:t>
            </a:fld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57245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CE33-7152-4F9D-82F2-9E729F25B6A7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5BEC-E814-43C8-A247-E4FD238AF516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8EC6-CA2E-4B34-A80E-97F0F83E5E31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4663-5266-45CB-B858-C767A36F5386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F7A3-3779-40F4-8FFB-1D6AF722D448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3123-9FBE-47B7-9C25-F434EA5DD30D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1EBE-163C-4884-88C3-2906BDFCFECC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9641-B85C-4039-BF42-FFB0A3A2B132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8E72-661F-439D-962A-845E494E0E83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73E9-CC96-4B9A-8B51-530F83A57802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A680-6AD4-4FA5-B588-38AD0438A0EC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f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f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8B46E-2FA8-4301-8655-4F3EADA7013F}" type="datetime1">
              <a:rPr lang="en-US" smtClean="0"/>
              <a:pPr/>
              <a:t>11/6/2021</a:t>
            </a:fld>
            <a:endParaRPr lang="af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f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A7D-9C6F-4A43-AFBA-C758F912D959}" type="slidenum">
              <a:rPr lang="af-ZA" smtClean="0"/>
              <a:pPr/>
              <a:t>‹#›</a:t>
            </a:fld>
            <a:endParaRPr lang="af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116B-207F-4586-BD7D-1B7A0A93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" y="718574"/>
            <a:ext cx="9116433" cy="61394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320" y="-99392"/>
            <a:ext cx="9131876" cy="144655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Habits</a:t>
            </a:r>
            <a:endParaRPr lang="id-ID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10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88640"/>
            <a:ext cx="878497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q-AL" sz="3200" noProof="1">
                <a:solidFill>
                  <a:schemeClr val="bg1"/>
                </a:solidFill>
              </a:rPr>
              <a:t>Contoh : seseorang memiliki goals atau impian bisa menulis buku. Namun impian itu kemudian hanya </a:t>
            </a:r>
            <a:r>
              <a:rPr lang="en-US" sz="3200" noProof="1">
                <a:solidFill>
                  <a:schemeClr val="bg1"/>
                </a:solidFill>
              </a:rPr>
              <a:t>selalu direncanakan</a:t>
            </a:r>
            <a:r>
              <a:rPr lang="sq-AL" sz="3200" noProof="1">
                <a:solidFill>
                  <a:schemeClr val="bg1"/>
                </a:solidFill>
              </a:rPr>
              <a:t>; </a:t>
            </a:r>
            <a:r>
              <a:rPr lang="en-US" sz="3200" noProof="1">
                <a:solidFill>
                  <a:schemeClr val="bg1"/>
                </a:solidFill>
              </a:rPr>
              <a:t>tapi tak pernah ada </a:t>
            </a:r>
            <a:r>
              <a:rPr lang="sq-AL" sz="3200" noProof="1">
                <a:solidFill>
                  <a:schemeClr val="bg1"/>
                </a:solidFill>
              </a:rPr>
              <a:t>action nyata. Akhirnya, impiannya tak pernah berhasil diwujudkan.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q-AL" sz="3200" noProof="1">
                <a:solidFill>
                  <a:schemeClr val="bg1"/>
                </a:solidFill>
              </a:rPr>
              <a:t>Akan jauh lebih baik bagi orang itu untuk menyusun </a:t>
            </a:r>
            <a:r>
              <a:rPr lang="sq-AL" sz="3200" b="1" u="sng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habits baru yang kemudian dijadikan semacam sistem kerja. </a:t>
            </a:r>
            <a:r>
              <a:rPr lang="sq-AL" sz="3200" noProof="1">
                <a:solidFill>
                  <a:schemeClr val="bg1"/>
                </a:solidFill>
              </a:rPr>
              <a:t>Habits barunya sederhana : tiap pagi jam </a:t>
            </a:r>
            <a:r>
              <a:rPr lang="en-US" sz="3200" noProof="1">
                <a:solidFill>
                  <a:schemeClr val="bg1"/>
                </a:solidFill>
              </a:rPr>
              <a:t>8</a:t>
            </a:r>
            <a:r>
              <a:rPr lang="sq-AL" sz="3200" noProof="1">
                <a:solidFill>
                  <a:schemeClr val="bg1"/>
                </a:solidFill>
              </a:rPr>
              <a:t> selama 1 jam dia menulis cukup 1 halaman saja (atau cukup 250 kata). Lalu lakukan habit ini secara berulang tiap hari. </a:t>
            </a:r>
            <a:r>
              <a:rPr lang="en-US" sz="3200" noProof="1">
                <a:solidFill>
                  <a:schemeClr val="bg1"/>
                </a:solidFill>
              </a:rPr>
              <a:t>Lama-lama habit ini akan membuat dia sukses menulis buku secara tuntas. </a:t>
            </a:r>
            <a:endParaRPr lang="sq-AL" sz="32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8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16831-89ED-48BC-87BB-87CC69F94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" y="114300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66" y="1124"/>
            <a:ext cx="9144000" cy="18851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11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142" y="131984"/>
            <a:ext cx="7536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4 </a:t>
            </a:r>
            <a:r>
              <a:rPr lang="id-ID" sz="5400" b="1" dirty="0">
                <a:solidFill>
                  <a:schemeClr val="bg1"/>
                </a:solidFill>
              </a:rPr>
              <a:t>Kiat Kunci Membangun </a:t>
            </a:r>
          </a:p>
          <a:p>
            <a:pPr algn="ctr"/>
            <a:r>
              <a:rPr lang="id-ID" sz="5400" b="1" dirty="0">
                <a:solidFill>
                  <a:schemeClr val="bg1"/>
                </a:solidFill>
              </a:rPr>
              <a:t>GOOD HABITS</a:t>
            </a:r>
            <a:endParaRPr lang="en-US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" name="Rectangle 1"/>
          <p:cNvSpPr/>
          <p:nvPr/>
        </p:nvSpPr>
        <p:spPr>
          <a:xfrm>
            <a:off x="0" y="836711"/>
            <a:ext cx="9144000" cy="49438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596" y="1077473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Kiat # 1 :</a:t>
            </a:r>
          </a:p>
          <a:p>
            <a:pPr algn="ctr"/>
            <a:r>
              <a:rPr lang="id-ID" sz="5400" b="1" dirty="0">
                <a:solidFill>
                  <a:schemeClr val="bg1"/>
                </a:solidFill>
              </a:rPr>
              <a:t>Make it obvious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id-ID" sz="5400" b="1" dirty="0">
                <a:solidFill>
                  <a:schemeClr val="bg1"/>
                </a:solidFill>
              </a:rPr>
              <a:t>(jadikan habit baru itu sebagai </a:t>
            </a:r>
            <a:r>
              <a:rPr lang="id-ID" sz="5400" b="1" u="sng" dirty="0">
                <a:solidFill>
                  <a:schemeClr val="bg1"/>
                </a:solidFill>
              </a:rPr>
              <a:t>sesuatu yang jelas, terukur dan konkrit</a:t>
            </a:r>
            <a:r>
              <a:rPr lang="id-ID" sz="54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13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524" y="82527"/>
            <a:ext cx="88564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3800" dirty="0">
                <a:solidFill>
                  <a:schemeClr val="bg1"/>
                </a:solidFill>
              </a:rPr>
              <a:t>Kesalahan banyak orang ketika hendak memulai habit baru adalah dengan hanya bertekad dala</a:t>
            </a:r>
            <a:r>
              <a:rPr lang="en-US" sz="3800" dirty="0">
                <a:solidFill>
                  <a:schemeClr val="bg1"/>
                </a:solidFill>
              </a:rPr>
              <a:t>m</a:t>
            </a:r>
            <a:r>
              <a:rPr lang="id-ID" sz="3800" dirty="0">
                <a:solidFill>
                  <a:schemeClr val="bg1"/>
                </a:solidFill>
              </a:rPr>
              <a:t> kalimat yang abstrak dan tidak spesifik. </a:t>
            </a:r>
            <a:endParaRPr lang="en-US" sz="38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3800" dirty="0">
                <a:solidFill>
                  <a:schemeClr val="bg1"/>
                </a:solidFill>
              </a:rPr>
              <a:t>Misal saat seseorang hendak memulai habit olahraga, dia hanya bilang : </a:t>
            </a:r>
            <a:r>
              <a:rPr lang="id-ID" sz="3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mulai besok mau rajin olahraga ah</a:t>
            </a:r>
            <a:r>
              <a:rPr lang="id-ID" sz="3800" dirty="0">
                <a:solidFill>
                  <a:schemeClr val="bg1"/>
                </a:solidFill>
              </a:rPr>
              <a:t>. Atau saat seseorang mau memulai habit baru membaca buku, dia hanya bilang : </a:t>
            </a:r>
            <a:r>
              <a:rPr lang="id-ID" sz="3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mulai minggu depan saya akan mulai rajin baca buku. </a:t>
            </a:r>
            <a:endParaRPr lang="id-ID" sz="3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33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14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835292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sq-AL" sz="4000" noProof="1">
                <a:solidFill>
                  <a:schemeClr val="bg1"/>
                </a:solidFill>
              </a:rPr>
              <a:t>Tekad semacam itu tidak ada gunanya, sebab sangat abstrak dan tidak spesifik. James Clear menuliskan, tekad memulai </a:t>
            </a:r>
            <a:r>
              <a:rPr lang="sq-AL" sz="4000" b="1" u="sng" noProof="1">
                <a:solidFill>
                  <a:schemeClr val="bg1"/>
                </a:solidFill>
              </a:rPr>
              <a:t>habit baru harus diwujudkan dalam rencana yang spesik, konkrit, dan jelas kapan akan dilakukan. </a:t>
            </a:r>
            <a:r>
              <a:rPr lang="sq-AL" sz="4000" noProof="1">
                <a:solidFill>
                  <a:schemeClr val="bg1"/>
                </a:solidFill>
              </a:rPr>
              <a:t>Rencana habit ini dsebut juga dengan </a:t>
            </a:r>
            <a:r>
              <a:rPr lang="sq-AL" sz="5000" b="1" noProof="1">
                <a:solidFill>
                  <a:schemeClr val="bg1"/>
                </a:solidFill>
              </a:rPr>
              <a:t>habit implementation plan.</a:t>
            </a:r>
          </a:p>
        </p:txBody>
      </p:sp>
    </p:spTree>
    <p:extLst>
      <p:ext uri="{BB962C8B-B14F-4D97-AF65-F5344CB8AC3E}">
        <p14:creationId xmlns:p14="http://schemas.microsoft.com/office/powerpoint/2010/main" val="277185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BC1AEB-6205-48E5-B036-3DA172C7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08" y="0"/>
            <a:ext cx="50255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9999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15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760" y="188640"/>
            <a:ext cx="42484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noProof="1">
                <a:solidFill>
                  <a:schemeClr val="bg1"/>
                </a:solidFill>
              </a:rPr>
              <a:t>Berikut bebarapa contoh  penulisan habit plan atau rencana habit baru yang akan mulai dilakukan….</a:t>
            </a:r>
          </a:p>
          <a:p>
            <a:endParaRPr lang="en-US" sz="4400" b="1" noProof="1">
              <a:solidFill>
                <a:schemeClr val="bg1"/>
              </a:solidFill>
            </a:endParaRPr>
          </a:p>
          <a:p>
            <a:endParaRPr lang="en-US" sz="48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7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16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916" y="58846"/>
            <a:ext cx="41712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noProof="1">
                <a:solidFill>
                  <a:schemeClr val="bg1"/>
                </a:solidFill>
              </a:rPr>
              <a:t>Saya akan mulai membaca buku </a:t>
            </a:r>
            <a:r>
              <a:rPr lang="en-US" sz="4400" b="1" u="sng" noProof="1">
                <a:solidFill>
                  <a:schemeClr val="bg1"/>
                </a:solidFill>
              </a:rPr>
              <a:t>tiap malam selepas shalat Isya, selama 10 menit saja </a:t>
            </a:r>
            <a:r>
              <a:rPr lang="en-US" sz="4400" b="1" noProof="1">
                <a:solidFill>
                  <a:schemeClr val="bg1"/>
                </a:solidFill>
              </a:rPr>
              <a:t>(contoh rencana habit membaca)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682F9-8F3B-427C-8936-C13A49429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74" y="0"/>
            <a:ext cx="456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1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94E4E9-C00D-4025-9641-DC9EAFC9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" y="810363"/>
            <a:ext cx="9144000" cy="6057309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17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707" y="-10580"/>
            <a:ext cx="9144000" cy="23083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noProof="1">
                <a:solidFill>
                  <a:schemeClr val="bg1"/>
                </a:solidFill>
              </a:rPr>
              <a:t>Saya akan mulai jalan kaki tiap pagi jam 6 selama 10 menit, di sekitar kompleks perumahan saya (contoh rencana habit olahraga)</a:t>
            </a:r>
          </a:p>
        </p:txBody>
      </p:sp>
    </p:spTree>
    <p:extLst>
      <p:ext uri="{BB962C8B-B14F-4D97-AF65-F5344CB8AC3E}">
        <p14:creationId xmlns:p14="http://schemas.microsoft.com/office/powerpoint/2010/main" val="80880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18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916" y="58846"/>
            <a:ext cx="41712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noProof="1">
                <a:solidFill>
                  <a:schemeClr val="bg1"/>
                </a:solidFill>
              </a:rPr>
              <a:t>Saya akan menuliskan 3 hal utama yang akan saya kerjakan di hari itu tiap pagi jam 8, sebelum menyalakan laptop di kantor (working habit)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A408F-C3AB-45B1-81D1-D26DC91C6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2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04E9E1-1FEB-408F-980D-7862364F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48" y="1815"/>
            <a:ext cx="5486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19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65813"/>
            <a:ext cx="38620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noProof="1">
                <a:solidFill>
                  <a:schemeClr val="bg1"/>
                </a:solidFill>
              </a:rPr>
              <a:t>Saya akan belajar dan praktek tentang Online Business tiap malam dari jam 8 hingga jam 9 (personal growth habit)</a:t>
            </a:r>
          </a:p>
        </p:txBody>
      </p:sp>
    </p:spTree>
    <p:extLst>
      <p:ext uri="{BB962C8B-B14F-4D97-AF65-F5344CB8AC3E}">
        <p14:creationId xmlns:p14="http://schemas.microsoft.com/office/powerpoint/2010/main" val="67338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A13CA0-3199-4A44-A9AB-14849B6B9979}"/>
              </a:ext>
            </a:extLst>
          </p:cNvPr>
          <p:cNvSpPr/>
          <p:nvPr/>
        </p:nvSpPr>
        <p:spPr>
          <a:xfrm>
            <a:off x="0" y="-5819"/>
            <a:ext cx="9127377" cy="68696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9463A-5F3A-4F3B-882A-C7D5ED9D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645" y="0"/>
            <a:ext cx="5680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2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20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310515"/>
            <a:ext cx="83632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200" b="1" dirty="0">
                <a:solidFill>
                  <a:schemeClr val="bg1"/>
                </a:solidFill>
              </a:rPr>
              <a:t>Dari beragam contoh </a:t>
            </a:r>
            <a:r>
              <a:rPr lang="id-ID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 plan </a:t>
            </a:r>
            <a:r>
              <a:rPr lang="id-ID" sz="4200" b="1" dirty="0">
                <a:solidFill>
                  <a:schemeClr val="bg1"/>
                </a:solidFill>
              </a:rPr>
              <a:t>diatas, kita bisa melihat bagaimana </a:t>
            </a:r>
            <a:r>
              <a:rPr lang="id-ID" sz="4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kebiasaan ini kita rumuskan secara spesifik, konkrit dan jelas kapan akan dilakukan tiap harinya</a:t>
            </a:r>
            <a:r>
              <a:rPr lang="id-ID" sz="4200" b="1" dirty="0">
                <a:solidFill>
                  <a:schemeClr val="bg1"/>
                </a:solidFill>
              </a:rPr>
              <a:t>. Cara semacam ini ternyata terbukti bisa membantu pikiran kita untuk benar-benar fokus pada tindakan nyata yang harus kita lakukan. </a:t>
            </a:r>
            <a:endParaRPr lang="id-ID" sz="4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73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626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21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310515"/>
            <a:ext cx="83632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000" b="1" dirty="0">
                <a:solidFill>
                  <a:schemeClr val="bg1"/>
                </a:solidFill>
              </a:rPr>
              <a:t>Dalam merumuskan rencana habit, maka disarankan agar kita merumuskan pelaksanaan habit pada jam yang relatif sama tiap harinya. Kenapa? Sebab </a:t>
            </a:r>
            <a:r>
              <a:rPr lang="id-ID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 menentukan jam atau waktu yang sama untuk setiap pelaksanaan habit, maka tubuh kita juga akan lebih mudah beradaptasi dengan kebiasaan baru tersebut. </a:t>
            </a:r>
          </a:p>
        </p:txBody>
      </p:sp>
    </p:spTree>
    <p:extLst>
      <p:ext uri="{BB962C8B-B14F-4D97-AF65-F5344CB8AC3E}">
        <p14:creationId xmlns:p14="http://schemas.microsoft.com/office/powerpoint/2010/main" val="3492710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" name="Rectangle 1"/>
          <p:cNvSpPr/>
          <p:nvPr/>
        </p:nvSpPr>
        <p:spPr>
          <a:xfrm>
            <a:off x="0" y="836711"/>
            <a:ext cx="9144000" cy="49438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8596" y="1077473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5400" b="1" dirty="0">
                <a:solidFill>
                  <a:schemeClr val="bg1"/>
                </a:solidFill>
              </a:rPr>
              <a:t>Kiat # </a:t>
            </a:r>
            <a:r>
              <a:rPr lang="en-US" sz="5400" b="1" dirty="0">
                <a:solidFill>
                  <a:schemeClr val="bg1"/>
                </a:solidFill>
              </a:rPr>
              <a:t>2</a:t>
            </a:r>
            <a:r>
              <a:rPr lang="id-ID" sz="54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Start SMALL</a:t>
            </a:r>
          </a:p>
          <a:p>
            <a:pPr algn="ctr"/>
            <a:r>
              <a:rPr lang="id-ID" sz="5400" b="1" dirty="0">
                <a:solidFill>
                  <a:schemeClr val="bg1"/>
                </a:solidFill>
              </a:rPr>
              <a:t>(</a:t>
            </a:r>
            <a:r>
              <a:rPr lang="en-US" sz="5400" b="1" dirty="0" err="1">
                <a:solidFill>
                  <a:schemeClr val="bg1"/>
                </a:solidFill>
              </a:rPr>
              <a:t>awali</a:t>
            </a:r>
            <a:r>
              <a:rPr lang="en-US" sz="5400" b="1" dirty="0">
                <a:solidFill>
                  <a:schemeClr val="bg1"/>
                </a:solidFill>
              </a:rPr>
              <a:t> habit Anda </a:t>
            </a:r>
            <a:r>
              <a:rPr lang="en-US" sz="5400" b="1" dirty="0" err="1">
                <a:solidFill>
                  <a:schemeClr val="bg1"/>
                </a:solidFill>
              </a:rPr>
              <a:t>dengan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skala</a:t>
            </a:r>
            <a:r>
              <a:rPr lang="en-US" sz="5400" b="1" dirty="0">
                <a:solidFill>
                  <a:schemeClr val="bg1"/>
                </a:solidFill>
              </a:rPr>
              <a:t> yang </a:t>
            </a:r>
            <a:r>
              <a:rPr lang="en-US" sz="5400" b="1" dirty="0" err="1">
                <a:solidFill>
                  <a:schemeClr val="bg1"/>
                </a:solidFill>
              </a:rPr>
              <a:t>kecil</a:t>
            </a:r>
            <a:r>
              <a:rPr lang="en-US" sz="5400" b="1" dirty="0">
                <a:solidFill>
                  <a:schemeClr val="bg1"/>
                </a:solidFill>
              </a:rPr>
              <a:t> dan </a:t>
            </a:r>
            <a:r>
              <a:rPr lang="en-US" sz="5400" b="1" dirty="0" err="1">
                <a:solidFill>
                  <a:schemeClr val="bg1"/>
                </a:solidFill>
              </a:rPr>
              <a:t>mudah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400" b="1" dirty="0" err="1">
                <a:solidFill>
                  <a:schemeClr val="bg1"/>
                </a:solidFill>
              </a:rPr>
              <a:t>dilakukan</a:t>
            </a:r>
            <a:r>
              <a:rPr lang="id-ID" sz="5400" b="1" dirty="0">
                <a:solidFill>
                  <a:schemeClr val="bg1"/>
                </a:solidFill>
              </a:rPr>
              <a:t>)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9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4" name="Rectangle 3"/>
          <p:cNvSpPr/>
          <p:nvPr/>
        </p:nvSpPr>
        <p:spPr>
          <a:xfrm>
            <a:off x="323528" y="11663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000" b="1" dirty="0">
                <a:solidFill>
                  <a:schemeClr val="bg2"/>
                </a:solidFill>
              </a:rPr>
              <a:t>Kiat #</a:t>
            </a:r>
            <a:r>
              <a:rPr lang="en-US" sz="4000" b="1" dirty="0">
                <a:solidFill>
                  <a:schemeClr val="bg2"/>
                </a:solidFill>
              </a:rPr>
              <a:t>2</a:t>
            </a:r>
            <a:r>
              <a:rPr lang="id-ID" sz="4000" b="1" dirty="0">
                <a:solidFill>
                  <a:schemeClr val="bg2"/>
                </a:solidFill>
              </a:rPr>
              <a:t> : Start Small.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000" dirty="0">
                <a:solidFill>
                  <a:schemeClr val="bg2"/>
                </a:solidFill>
              </a:rPr>
              <a:t>Tips praktikal lainnya yang diuraiakan dalam buku Atomic Habits adalah : saat kita hendak memulai habit baru maka sebaiknya kita memulainya dengan langkah kecil yang mudah dilakukan. </a:t>
            </a:r>
            <a:r>
              <a:rPr lang="id-ID" sz="4400" b="1" dirty="0">
                <a:solidFill>
                  <a:schemeClr val="bg2"/>
                </a:solidFill>
              </a:rPr>
              <a:t>Start small. </a:t>
            </a:r>
            <a:r>
              <a:rPr lang="af-ZA" sz="4400" b="1" noProof="1">
                <a:solidFill>
                  <a:schemeClr val="bg2"/>
                </a:solidFill>
              </a:rPr>
              <a:t>Awali kebiasaan baru kita dengan skala yang kecil,  simpel dan mudah dilakukan. </a:t>
            </a:r>
            <a:endParaRPr lang="af-ZA" sz="4000" b="1" noProof="1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619"/>
            <a:ext cx="4932040" cy="6846381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4176464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3900" dirty="0">
                <a:solidFill>
                  <a:schemeClr val="bg2"/>
                </a:solidFill>
              </a:rPr>
              <a:t>Memulai habit baru dengan skala yang kecil dan pendek durasinya, ternyata bisa mendorong kita untuk benar-benar mau melakukannya. Sebab memang skalanya kecil dan mudah.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EDB40-3E29-4268-A306-B62349AD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26" y="11619"/>
            <a:ext cx="457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52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9294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5" name="Rectangle 4"/>
          <p:cNvSpPr/>
          <p:nvPr/>
        </p:nvSpPr>
        <p:spPr>
          <a:xfrm>
            <a:off x="395536" y="548680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000" noProof="1">
                <a:solidFill>
                  <a:schemeClr val="bg1"/>
                </a:solidFill>
              </a:rPr>
              <a:t>Kenapa action pertama harus so simpel dan mudah dilakukan? </a:t>
            </a:r>
            <a:r>
              <a:rPr lang="id-ID" sz="4000" b="1" u="sng" noProof="1">
                <a:solidFill>
                  <a:schemeClr val="bg1"/>
                </a:solidFill>
              </a:rPr>
              <a:t>Sebab pada dasarnya kita semua ini pemalas dan punya resistance to change.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000" noProof="1">
                <a:solidFill>
                  <a:schemeClr val="bg1"/>
                </a:solidFill>
              </a:rPr>
              <a:t>Untuk melawan inersia (kecenderungan malas bergerak) yang bersemayam dalam ragamu itu, maka </a:t>
            </a:r>
            <a:r>
              <a:rPr lang="id-ID" sz="4000" b="1" u="sng" noProof="1">
                <a:solidFill>
                  <a:schemeClr val="bg1"/>
                </a:solidFill>
              </a:rPr>
              <a:t>action pertama harusnya yang so simple.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5" name="Rectangle 4"/>
          <p:cNvSpPr/>
          <p:nvPr/>
        </p:nvSpPr>
        <p:spPr>
          <a:xfrm>
            <a:off x="412921" y="548680"/>
            <a:ext cx="83181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sq-AL" sz="4400" noProof="1">
                <a:solidFill>
                  <a:schemeClr val="bg1"/>
                </a:solidFill>
              </a:rPr>
              <a:t>Contoh action yang so simple : </a:t>
            </a:r>
            <a:endParaRPr lang="id-ID" sz="4400" noProof="1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d-ID" sz="4400" noProof="1">
                <a:solidFill>
                  <a:schemeClr val="bg1"/>
                </a:solidFill>
              </a:rPr>
              <a:t>A</a:t>
            </a:r>
            <a:r>
              <a:rPr lang="sq-AL" sz="4400" noProof="1">
                <a:solidFill>
                  <a:schemeClr val="bg1"/>
                </a:solidFill>
              </a:rPr>
              <a:t>lih-alih mau olahraga lari 1 KM per minggu, cukup mulai besok jalan kaki keliling kantor 3 menit saja, setiap pas istirahat siang. </a:t>
            </a:r>
            <a:endParaRPr lang="en-US" sz="4400" noProof="1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sq-AL" sz="4800" u="sng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Cukup 3 menit saja. </a:t>
            </a:r>
          </a:p>
        </p:txBody>
      </p:sp>
    </p:spTree>
    <p:extLst>
      <p:ext uri="{BB962C8B-B14F-4D97-AF65-F5344CB8AC3E}">
        <p14:creationId xmlns:p14="http://schemas.microsoft.com/office/powerpoint/2010/main" val="17074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5" name="Rectangle 4"/>
          <p:cNvSpPr/>
          <p:nvPr/>
        </p:nvSpPr>
        <p:spPr>
          <a:xfrm>
            <a:off x="412921" y="548680"/>
            <a:ext cx="83181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sq-AL" sz="4400" noProof="1">
                <a:solidFill>
                  <a:schemeClr val="bg1"/>
                </a:solidFill>
              </a:rPr>
              <a:t>Contoh </a:t>
            </a:r>
            <a:r>
              <a:rPr lang="id-ID" sz="4400" noProof="1">
                <a:solidFill>
                  <a:schemeClr val="bg1"/>
                </a:solidFill>
              </a:rPr>
              <a:t>lain </a:t>
            </a:r>
            <a:r>
              <a:rPr lang="sq-AL" sz="4400" noProof="1">
                <a:solidFill>
                  <a:schemeClr val="bg1"/>
                </a:solidFill>
              </a:rPr>
              <a:t>action yang so simple : </a:t>
            </a:r>
            <a:endParaRPr lang="id-ID" sz="4400" noProof="1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d-ID" sz="4400" noProof="1">
                <a:solidFill>
                  <a:schemeClr val="bg1"/>
                </a:solidFill>
              </a:rPr>
              <a:t>A</a:t>
            </a:r>
            <a:r>
              <a:rPr lang="sq-AL" sz="4400" noProof="1">
                <a:solidFill>
                  <a:schemeClr val="bg1"/>
                </a:solidFill>
              </a:rPr>
              <a:t>lih-alih mau baca buku 3 atau 4 buku perminggu, cukup mulai besok baca 1 halaman buku saja, tiap malam sehabis sholat Maghrib. </a:t>
            </a:r>
            <a:r>
              <a:rPr lang="sq-AL" sz="4400" b="1" u="sng" noProof="1">
                <a:solidFill>
                  <a:schemeClr val="bg1"/>
                </a:solidFill>
              </a:rPr>
              <a:t>Just one page.</a:t>
            </a:r>
            <a:endParaRPr lang="sq-AL" sz="4400" b="1" u="sng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19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28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712" y="260648"/>
            <a:ext cx="828092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700" noProof="1">
                <a:solidFill>
                  <a:schemeClr val="bg1"/>
                </a:solidFill>
              </a:rPr>
              <a:t>Memulai habit baru dalam skala yang kecil dan mudah dilakukan, akan benar-benar mendorong kita mau melakukannya. Selanjutnya, </a:t>
            </a:r>
            <a:r>
              <a:rPr lang="en-US" sz="3700" b="1" u="sng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kecil di awal ini pelan-pelan akan membesar dengan sendirinya karena efek momentum.  </a:t>
            </a:r>
            <a:r>
              <a:rPr lang="en-US" sz="3700" noProof="1">
                <a:solidFill>
                  <a:schemeClr val="bg1"/>
                </a:solidFill>
              </a:rPr>
              <a:t>Maksudnya, setelah kita mampu melakukan habit baru itu secara rutin, maka pelan-pelan kita termotivasi untuk melakukannya dalam skala yang makin besar. </a:t>
            </a:r>
            <a:endParaRPr lang="en-US" sz="37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58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" name="Rectangle 1"/>
          <p:cNvSpPr/>
          <p:nvPr/>
        </p:nvSpPr>
        <p:spPr>
          <a:xfrm>
            <a:off x="0" y="836712"/>
            <a:ext cx="9144000" cy="439248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077473"/>
            <a:ext cx="85689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7500" b="1" dirty="0">
                <a:solidFill>
                  <a:schemeClr val="bg1"/>
                </a:solidFill>
              </a:rPr>
              <a:t>Kiat # </a:t>
            </a:r>
            <a:r>
              <a:rPr lang="en-US" sz="7500" b="1" dirty="0">
                <a:solidFill>
                  <a:schemeClr val="bg1"/>
                </a:solidFill>
              </a:rPr>
              <a:t>3</a:t>
            </a:r>
            <a:r>
              <a:rPr lang="id-ID" sz="75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id-ID" sz="7500" b="1" dirty="0">
                <a:solidFill>
                  <a:schemeClr val="bg1"/>
                </a:solidFill>
              </a:rPr>
              <a:t>Lakukan New Habit pada Jam yang Sama</a:t>
            </a:r>
            <a:endParaRPr lang="en-US" sz="7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9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3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817" y="116632"/>
            <a:ext cx="6096000" cy="711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Buku yang menjadi international best seller ini (telah terjual hingga 3 juta eksemplar di seluruh dunia) ditulis oleh James Clear, seorang blogger ternama yang juga ahli dalam the science of habits. </a:t>
            </a:r>
          </a:p>
          <a:p>
            <a:pPr>
              <a:lnSpc>
                <a:spcPts val="5500"/>
              </a:lnSpc>
              <a:spcBef>
                <a:spcPts val="1200"/>
              </a:spcBef>
              <a:spcAft>
                <a:spcPts val="1200"/>
              </a:spcAft>
            </a:pPr>
            <a:endParaRPr lang="id-ID" sz="28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136CA-1437-4DAA-B0DB-F057E3BE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352" y="0"/>
            <a:ext cx="295964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3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260648"/>
            <a:ext cx="8784976" cy="6124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f-ZA" sz="4400" b="1" noProof="1">
                <a:solidFill>
                  <a:schemeClr val="bg1"/>
                </a:solidFill>
              </a:rPr>
              <a:t>Kiat # 2 : Tentukan Waktu yang Sama untuk Membangun Habit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f-ZA" sz="4400" b="1" noProof="1">
                <a:solidFill>
                  <a:schemeClr val="bg1"/>
                </a:solidFill>
              </a:rPr>
              <a:t>Lakukan habit yang ingin Anda bangun pada jam yang sama tiap harinya.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f-ZA" sz="4400" b="1" noProof="1">
                <a:solidFill>
                  <a:schemeClr val="bg1"/>
                </a:solidFill>
              </a:rPr>
              <a:t>Misal : membaca buku setiap malam jam 19.30. Atau melakukan olahraga setiap habis Sholat Subuh.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5292" y="17838"/>
            <a:ext cx="5328708" cy="68401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11960" y="332656"/>
            <a:ext cx="4464496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d-ID" sz="4400" b="1" noProof="1">
                <a:solidFill>
                  <a:schemeClr val="bg1"/>
                </a:solidFill>
              </a:rPr>
              <a:t>H</a:t>
            </a:r>
            <a:r>
              <a:rPr lang="af-ZA" sz="4400" b="1" noProof="1">
                <a:solidFill>
                  <a:schemeClr val="bg1"/>
                </a:solidFill>
              </a:rPr>
              <a:t>abit yang dilakukan pada jam yang sama akan lebih mudah nempel dalam perilaku keseharianmu.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F3F90-B8EA-4AB8-8195-EAD299AA7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1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5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2" name="Rectangle 1"/>
          <p:cNvSpPr/>
          <p:nvPr/>
        </p:nvSpPr>
        <p:spPr>
          <a:xfrm>
            <a:off x="0" y="836712"/>
            <a:ext cx="9144000" cy="43924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077473"/>
            <a:ext cx="85689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7500" b="1" dirty="0">
                <a:solidFill>
                  <a:schemeClr val="bg1"/>
                </a:solidFill>
              </a:rPr>
              <a:t>Kiat # </a:t>
            </a:r>
            <a:r>
              <a:rPr lang="en-US" sz="7500" b="1" dirty="0">
                <a:solidFill>
                  <a:schemeClr val="bg1"/>
                </a:solidFill>
              </a:rPr>
              <a:t>4</a:t>
            </a:r>
            <a:r>
              <a:rPr lang="id-ID" sz="7500" b="1" dirty="0">
                <a:solidFill>
                  <a:schemeClr val="bg1"/>
                </a:solidFill>
              </a:rPr>
              <a:t> :</a:t>
            </a:r>
          </a:p>
          <a:p>
            <a:pPr algn="ctr"/>
            <a:r>
              <a:rPr lang="id-ID" sz="7500" b="1" dirty="0">
                <a:solidFill>
                  <a:schemeClr val="bg1"/>
                </a:solidFill>
              </a:rPr>
              <a:t>Cantolkan New Habit pada Old Habits</a:t>
            </a:r>
            <a:endParaRPr lang="en-US" sz="7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7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5" name="Rectangle 4"/>
          <p:cNvSpPr/>
          <p:nvPr/>
        </p:nvSpPr>
        <p:spPr>
          <a:xfrm>
            <a:off x="448354" y="305068"/>
            <a:ext cx="844412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gsw-FR" sz="4800" b="1" noProof="1">
                <a:solidFill>
                  <a:schemeClr val="bg1"/>
                </a:solidFill>
              </a:rPr>
              <a:t>Kiat # 3 : Cantolkan Habit Baru dalam Habit Lama</a:t>
            </a:r>
          </a:p>
          <a:p>
            <a:pPr algn="ctr"/>
            <a:r>
              <a:rPr lang="gsw-FR" sz="4800" noProof="1">
                <a:solidFill>
                  <a:schemeClr val="bg1"/>
                </a:solidFill>
              </a:rPr>
              <a:t>Misal Anda sudah punya ritual sholat Maghrib. Maka Anda bisa cantolkan habit baru misal : akan membaca Al Qur’an satu halaman </a:t>
            </a:r>
            <a:r>
              <a:rPr lang="gsw-FR" sz="4800" u="sng" noProof="1">
                <a:solidFill>
                  <a:schemeClr val="bg1"/>
                </a:solidFill>
              </a:rPr>
              <a:t>setiap selesai sholat Maghrib</a:t>
            </a:r>
            <a:r>
              <a:rPr lang="gsw-FR" sz="4800" noProof="1">
                <a:solidFill>
                  <a:schemeClr val="bg1"/>
                </a:solidFill>
              </a:rPr>
              <a:t>.</a:t>
            </a:r>
            <a:endParaRPr lang="gsw-FR" sz="40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761E32-D37B-421F-A57B-07B8EE7FB146}"/>
              </a:ext>
            </a:extLst>
          </p:cNvPr>
          <p:cNvSpPr/>
          <p:nvPr/>
        </p:nvSpPr>
        <p:spPr>
          <a:xfrm>
            <a:off x="0" y="0"/>
            <a:ext cx="4427984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024" y="188640"/>
            <a:ext cx="4211960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d-ID" sz="3600" b="1" noProof="1">
                <a:solidFill>
                  <a:schemeClr val="bg1"/>
                </a:solidFill>
              </a:rPr>
              <a:t>Atau misal Anda sudah punya habit makan malam. </a:t>
            </a:r>
          </a:p>
          <a:p>
            <a:r>
              <a:rPr lang="id-ID" sz="3600" b="1" noProof="1">
                <a:solidFill>
                  <a:schemeClr val="bg1"/>
                </a:solidFill>
              </a:rPr>
              <a:t>Anda bisa cantolkan habit baru, misal : </a:t>
            </a:r>
            <a:r>
              <a:rPr lang="id-ID" sz="3600" b="1" u="sng" noProof="1">
                <a:solidFill>
                  <a:schemeClr val="bg1"/>
                </a:solidFill>
              </a:rPr>
              <a:t>setiap habis makan malam, </a:t>
            </a:r>
            <a:r>
              <a:rPr lang="en-US" sz="3600" b="1" u="sng" noProof="1">
                <a:solidFill>
                  <a:schemeClr val="bg1"/>
                </a:solidFill>
              </a:rPr>
              <a:t>saya </a:t>
            </a:r>
            <a:r>
              <a:rPr lang="id-ID" sz="3600" b="1" u="sng" noProof="1">
                <a:solidFill>
                  <a:schemeClr val="bg1"/>
                </a:solidFill>
              </a:rPr>
              <a:t>akan mematikan TV dan lalu membaca buku </a:t>
            </a:r>
            <a:r>
              <a:rPr lang="en-US" sz="3600" b="1" u="sng" noProof="1">
                <a:solidFill>
                  <a:schemeClr val="bg1"/>
                </a:solidFill>
              </a:rPr>
              <a:t>1</a:t>
            </a:r>
            <a:r>
              <a:rPr lang="id-ID" sz="3600" b="1" u="sng" noProof="1">
                <a:solidFill>
                  <a:schemeClr val="bg1"/>
                </a:solidFill>
              </a:rPr>
              <a:t> halaman.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B7266-11B1-4C3F-95A2-3F42D51EB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3" y="726"/>
            <a:ext cx="456992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35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524" y="332655"/>
            <a:ext cx="856895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4400" b="1" dirty="0">
                <a:solidFill>
                  <a:schemeClr val="bg1"/>
                </a:solidFill>
              </a:rPr>
              <a:t>Demikianlah 4 kiat untuk membangun NEW HABITS :</a:t>
            </a:r>
          </a:p>
          <a:p>
            <a:endParaRPr lang="sq-AL" sz="4400" b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sq-AL" sz="4000" b="1" i="1" dirty="0">
                <a:solidFill>
                  <a:schemeClr val="bg1"/>
                </a:solidFill>
              </a:rPr>
              <a:t>Rumuskan HABIT PLAN secara Spesifik dan Jelas</a:t>
            </a:r>
          </a:p>
          <a:p>
            <a:pPr marL="742950" indent="-742950">
              <a:buFont typeface="+mj-lt"/>
              <a:buAutoNum type="arabicPeriod"/>
            </a:pPr>
            <a:r>
              <a:rPr lang="sq-AL" sz="4000" b="1" i="1" dirty="0">
                <a:solidFill>
                  <a:schemeClr val="bg1"/>
                </a:solidFill>
              </a:rPr>
              <a:t>Lakukan Langkah Awal yang Mudah</a:t>
            </a:r>
          </a:p>
          <a:p>
            <a:pPr marL="742950" indent="-742950">
              <a:buFont typeface="+mj-lt"/>
              <a:buAutoNum type="arabicPeriod"/>
            </a:pPr>
            <a:r>
              <a:rPr lang="sq-AL" sz="4000" b="1" i="1" dirty="0">
                <a:solidFill>
                  <a:schemeClr val="bg1"/>
                </a:solidFill>
              </a:rPr>
              <a:t>Lakukan di Jam yang Relatif Sama</a:t>
            </a:r>
          </a:p>
          <a:p>
            <a:pPr marL="742950" indent="-742950">
              <a:buFont typeface="+mj-lt"/>
              <a:buAutoNum type="arabicPeriod"/>
            </a:pPr>
            <a:r>
              <a:rPr lang="sq-AL" sz="4000" b="1" i="1" dirty="0">
                <a:solidFill>
                  <a:schemeClr val="bg1"/>
                </a:solidFill>
              </a:rPr>
              <a:t>Cantolkan Habit Baru pada Habit Lama</a:t>
            </a:r>
            <a:endParaRPr lang="sq-A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38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odhia Antariksa\Documents\Project ONLINE\Blog Strategi\z - IMAGE\Creativity\Abstraction Creative Wallpaper Art 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" y="19804"/>
            <a:ext cx="9141523" cy="57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4923890"/>
            <a:ext cx="9179534" cy="205184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id-ID" sz="7500" b="1"/>
              <a:t>Change Your Habits, Change Your Life</a:t>
            </a:r>
            <a:endParaRPr lang="en-US" sz="75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36</a:t>
            </a:fld>
            <a:endParaRPr lang="af-ZA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F9FCF5-FECF-4229-A90E-E24201FE8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28241"/>
            <a:ext cx="567638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14CAF8-21EC-4C41-B134-13F012C1723F}"/>
              </a:ext>
            </a:extLst>
          </p:cNvPr>
          <p:cNvSpPr/>
          <p:nvPr/>
        </p:nvSpPr>
        <p:spPr>
          <a:xfrm flipH="1" flipV="1">
            <a:off x="0" y="-28246"/>
            <a:ext cx="4572000" cy="68580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4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3902"/>
            <a:ext cx="43204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r>
              <a:rPr lang="id-ID" sz="3800" b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uku </a:t>
            </a:r>
            <a:r>
              <a:rPr lang="id-ID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Atomic Habits </a:t>
            </a:r>
            <a:r>
              <a:rPr lang="id-ID" sz="3800" b="1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secara detil menjelaskan beragam teknik dan tips yang praktikal agar kita bisa membangun good habits, dan sekaligus menghilangkan bad habits.</a:t>
            </a:r>
          </a:p>
        </p:txBody>
      </p:sp>
    </p:spTree>
    <p:extLst>
      <p:ext uri="{BB962C8B-B14F-4D97-AF65-F5344CB8AC3E}">
        <p14:creationId xmlns:p14="http://schemas.microsoft.com/office/powerpoint/2010/main" val="320767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5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666" y="147105"/>
            <a:ext cx="87188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f-ZA" sz="4000" b="1" noProof="1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Kenapa Disebut Atomic Habits?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f-ZA" sz="4000" noProof="1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Buku ini diberi judul Atomic Habits karena dilandasai dua alasan. </a:t>
            </a:r>
            <a:r>
              <a:rPr lang="af-ZA" sz="4000" i="1" noProof="1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Yang pertama</a:t>
            </a:r>
            <a:r>
              <a:rPr lang="af-ZA" sz="4000" noProof="1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, komponen terkecil dari hidup kita itu sesungguhnya kebiasaan sehari-hari yang kita lakukan. Kebiasaan inilah yang kemudian akan menentukan pola perilaku kita sehari-hari. </a:t>
            </a:r>
          </a:p>
        </p:txBody>
      </p:sp>
    </p:spTree>
    <p:extLst>
      <p:ext uri="{BB962C8B-B14F-4D97-AF65-F5344CB8AC3E}">
        <p14:creationId xmlns:p14="http://schemas.microsoft.com/office/powerpoint/2010/main" val="661733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6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666" y="147105"/>
            <a:ext cx="87188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id-ID" sz="4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elanjutnya, pola perilaku ini akan menentukan nasib kita di kemudian hari. Dari skema ini tergambar bahwa </a:t>
            </a:r>
            <a:r>
              <a:rPr lang="id-ID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kebiasaan adalah komponen inti dari hidup kita, namun pelan-pelan akan mampu memberikan dampak yang luar biasa bagi masa depan kita</a:t>
            </a:r>
            <a:r>
              <a:rPr lang="id-ID" sz="4400" dirty="0">
                <a:solidFill>
                  <a:schemeClr val="bg1"/>
                </a:solidFill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192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  <p:sp>
        <p:nvSpPr>
          <p:cNvPr id="4" name="Rectangle 3"/>
          <p:cNvSpPr/>
          <p:nvPr/>
        </p:nvSpPr>
        <p:spPr>
          <a:xfrm>
            <a:off x="323528" y="361240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3800" noProof="1">
                <a:solidFill>
                  <a:schemeClr val="bg1">
                    <a:lumMod val="95000"/>
                  </a:schemeClr>
                </a:solidFill>
              </a:rPr>
              <a:t>Alasan kedua kenapa disebut atomic habits, karena dalam buku ini diuraikan bahwa cara terbaik untuk memulai habit baru yang positif itu adalah dengan memulainya melalui “</a:t>
            </a:r>
            <a:r>
              <a:rPr lang="sq-AL" sz="3800" b="1" u="sng" noProof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habits” atau small habit yang mudah dilakukan. </a:t>
            </a:r>
            <a:r>
              <a:rPr lang="sq-AL" sz="3800" noProof="1">
                <a:solidFill>
                  <a:schemeClr val="bg1">
                    <a:lumMod val="95000"/>
                  </a:schemeClr>
                </a:solidFill>
              </a:rPr>
              <a:t>Atomic habits mengajak kita untuk memulai sebuah habit baru dengan memulainya dari </a:t>
            </a:r>
            <a:r>
              <a:rPr lang="sq-AL" sz="3800" b="1" noProof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 kecil, atau dari kegiatan kecil yang mudah dilakukan.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7</a:t>
            </a:fld>
            <a:endParaRPr lang="af-ZA" sz="1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8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88640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q-AL" sz="4000" b="1" u="sng" noProof="1">
                <a:solidFill>
                  <a:schemeClr val="bg1"/>
                </a:solidFill>
              </a:rPr>
              <a:t>Fokus pada Habits </a:t>
            </a:r>
            <a:r>
              <a:rPr lang="en-US" sz="4000" b="1" u="sng" noProof="1">
                <a:solidFill>
                  <a:schemeClr val="bg1"/>
                </a:solidFill>
              </a:rPr>
              <a:t>atau </a:t>
            </a:r>
            <a:r>
              <a:rPr lang="sq-AL" sz="4000" b="1" u="sng" noProof="1">
                <a:solidFill>
                  <a:schemeClr val="bg1"/>
                </a:solidFill>
              </a:rPr>
              <a:t>Sistem</a:t>
            </a:r>
            <a:r>
              <a:rPr lang="en-US" sz="4000" b="1" u="sng" noProof="1">
                <a:solidFill>
                  <a:schemeClr val="bg1"/>
                </a:solidFill>
              </a:rPr>
              <a:t> Kebiasaan</a:t>
            </a:r>
            <a:r>
              <a:rPr lang="sq-AL" sz="4000" b="1" u="sng" noProof="1">
                <a:solidFill>
                  <a:schemeClr val="bg1"/>
                </a:solidFill>
              </a:rPr>
              <a:t>, bukan pada Goal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q-AL" sz="4000" b="1" noProof="1">
                <a:solidFill>
                  <a:schemeClr val="bg1"/>
                </a:solidFill>
              </a:rPr>
              <a:t>James Clear menulis : alih-alih fokus pada goals atau impian secara obsesif, jauh lebih baik fokus pada habits apa yang perlu Anda ciptakan, agar pelan-pelan impian Anda tercapai dengan sendirinya. </a:t>
            </a:r>
          </a:p>
        </p:txBody>
      </p:sp>
    </p:spTree>
    <p:extLst>
      <p:ext uri="{BB962C8B-B14F-4D97-AF65-F5344CB8AC3E}">
        <p14:creationId xmlns:p14="http://schemas.microsoft.com/office/powerpoint/2010/main" val="388627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C5A5A7D-9C6F-4A43-AFBA-C758F912D959}" type="slidenum">
              <a:rPr lang="af-ZA" sz="1800" b="1" smtClean="0">
                <a:solidFill>
                  <a:srgbClr val="000066"/>
                </a:solidFill>
              </a:rPr>
              <a:pPr/>
              <a:t>9</a:t>
            </a:fld>
            <a:endParaRPr lang="af-ZA" sz="1800" b="1" dirty="0">
              <a:solidFill>
                <a:srgbClr val="00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8864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q-AL" sz="4800" b="1" noProof="1">
                <a:solidFill>
                  <a:schemeClr val="bg1"/>
                </a:solidFill>
              </a:rPr>
              <a:t>Habits ini kemudian harus dikerjakan tiap hari. </a:t>
            </a:r>
            <a:r>
              <a:rPr lang="sq-AL" sz="4800" b="1" u="sng" noProof="1">
                <a:solidFill>
                  <a:schemeClr val="bg1"/>
                </a:solidFill>
              </a:rPr>
              <a:t>Rangkaian habits ini ibarat “sistem kerja” Anda</a:t>
            </a:r>
            <a:r>
              <a:rPr lang="sq-AL" sz="4800" b="1" noProof="1">
                <a:solidFill>
                  <a:schemeClr val="bg1"/>
                </a:solidFill>
              </a:rPr>
              <a:t>. Jika habits atau sistem kerja ini dilakukan secara berulang, maka yakinlah, dengan sendirinya impian Anda pelan-pelan akan tergapai.</a:t>
            </a:r>
          </a:p>
        </p:txBody>
      </p:sp>
    </p:spTree>
    <p:extLst>
      <p:ext uri="{BB962C8B-B14F-4D97-AF65-F5344CB8AC3E}">
        <p14:creationId xmlns:p14="http://schemas.microsoft.com/office/powerpoint/2010/main" val="315757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1209</Words>
  <Application>Microsoft Office PowerPoint</Application>
  <PresentationFormat>On-screen Show (4:3)</PresentationFormat>
  <Paragraphs>81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erik rajapresentasi</cp:lastModifiedBy>
  <cp:revision>169</cp:revision>
  <dcterms:created xsi:type="dcterms:W3CDTF">2011-07-20T07:31:16Z</dcterms:created>
  <dcterms:modified xsi:type="dcterms:W3CDTF">2021-11-06T01:42:17Z</dcterms:modified>
</cp:coreProperties>
</file>